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handoutMasterIdLst>
    <p:handoutMasterId r:id="rId96"/>
  </p:handoutMasterIdLst>
  <p:sldIdLst>
    <p:sldId id="256" r:id="rId2"/>
    <p:sldId id="321" r:id="rId3"/>
    <p:sldId id="328" r:id="rId4"/>
    <p:sldId id="329" r:id="rId5"/>
    <p:sldId id="335" r:id="rId6"/>
    <p:sldId id="337" r:id="rId7"/>
    <p:sldId id="270" r:id="rId8"/>
    <p:sldId id="271" r:id="rId9"/>
    <p:sldId id="257" r:id="rId10"/>
    <p:sldId id="284" r:id="rId11"/>
    <p:sldId id="258" r:id="rId12"/>
    <p:sldId id="326" r:id="rId13"/>
    <p:sldId id="327" r:id="rId14"/>
    <p:sldId id="272" r:id="rId15"/>
    <p:sldId id="273" r:id="rId16"/>
    <p:sldId id="265" r:id="rId17"/>
    <p:sldId id="259" r:id="rId18"/>
    <p:sldId id="343" r:id="rId19"/>
    <p:sldId id="339" r:id="rId20"/>
    <p:sldId id="340" r:id="rId21"/>
    <p:sldId id="341" r:id="rId22"/>
    <p:sldId id="345" r:id="rId23"/>
    <p:sldId id="281" r:id="rId24"/>
    <p:sldId id="342" r:id="rId25"/>
    <p:sldId id="324" r:id="rId26"/>
    <p:sldId id="278" r:id="rId27"/>
    <p:sldId id="260" r:id="rId28"/>
    <p:sldId id="277" r:id="rId29"/>
    <p:sldId id="344" r:id="rId30"/>
    <p:sldId id="279" r:id="rId31"/>
    <p:sldId id="267" r:id="rId32"/>
    <p:sldId id="325" r:id="rId33"/>
    <p:sldId id="280" r:id="rId34"/>
    <p:sldId id="268" r:id="rId35"/>
    <p:sldId id="269" r:id="rId36"/>
    <p:sldId id="346" r:id="rId37"/>
    <p:sldId id="347" r:id="rId38"/>
    <p:sldId id="274" r:id="rId39"/>
    <p:sldId id="287" r:id="rId40"/>
    <p:sldId id="288" r:id="rId41"/>
    <p:sldId id="289" r:id="rId42"/>
    <p:sldId id="290" r:id="rId43"/>
    <p:sldId id="291" r:id="rId44"/>
    <p:sldId id="292" r:id="rId45"/>
    <p:sldId id="286" r:id="rId46"/>
    <p:sldId id="330" r:id="rId47"/>
    <p:sldId id="261" r:id="rId48"/>
    <p:sldId id="303" r:id="rId49"/>
    <p:sldId id="304" r:id="rId50"/>
    <p:sldId id="305" r:id="rId51"/>
    <p:sldId id="306" r:id="rId52"/>
    <p:sldId id="354" r:id="rId53"/>
    <p:sldId id="352" r:id="rId54"/>
    <p:sldId id="353" r:id="rId55"/>
    <p:sldId id="357" r:id="rId56"/>
    <p:sldId id="355" r:id="rId57"/>
    <p:sldId id="356" r:id="rId58"/>
    <p:sldId id="358" r:id="rId59"/>
    <p:sldId id="359" r:id="rId60"/>
    <p:sldId id="360" r:id="rId61"/>
    <p:sldId id="297" r:id="rId62"/>
    <p:sldId id="299" r:id="rId63"/>
    <p:sldId id="298" r:id="rId64"/>
    <p:sldId id="300" r:id="rId65"/>
    <p:sldId id="301" r:id="rId66"/>
    <p:sldId id="302" r:id="rId67"/>
    <p:sldId id="262" r:id="rId68"/>
    <p:sldId id="351" r:id="rId69"/>
    <p:sldId id="348" r:id="rId70"/>
    <p:sldId id="349" r:id="rId71"/>
    <p:sldId id="350" r:id="rId72"/>
    <p:sldId id="307" r:id="rId73"/>
    <p:sldId id="308" r:id="rId74"/>
    <p:sldId id="315" r:id="rId75"/>
    <p:sldId id="309" r:id="rId76"/>
    <p:sldId id="310" r:id="rId77"/>
    <p:sldId id="311" r:id="rId78"/>
    <p:sldId id="312" r:id="rId79"/>
    <p:sldId id="332" r:id="rId80"/>
    <p:sldId id="333" r:id="rId81"/>
    <p:sldId id="313" r:id="rId82"/>
    <p:sldId id="316" r:id="rId83"/>
    <p:sldId id="314" r:id="rId84"/>
    <p:sldId id="266" r:id="rId85"/>
    <p:sldId id="264" r:id="rId86"/>
    <p:sldId id="331" r:id="rId87"/>
    <p:sldId id="317" r:id="rId88"/>
    <p:sldId id="318" r:id="rId89"/>
    <p:sldId id="319" r:id="rId90"/>
    <p:sldId id="320" r:id="rId91"/>
    <p:sldId id="276" r:id="rId92"/>
    <p:sldId id="334" r:id="rId93"/>
    <p:sldId id="322" r:id="rId94"/>
    <p:sldId id="323" r:id="rId95"/>
  </p:sldIdLst>
  <p:sldSz cx="10972800" cy="109728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5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32" d="100"/>
          <a:sy n="32" d="100"/>
        </p:scale>
        <p:origin x="-888" y="-420"/>
      </p:cViewPr>
      <p:guideLst>
        <p:guide orient="horz" pos="3456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2F6719-384B-49C4-9239-F5D00F1919F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D5F236-FB52-49D2-932E-A3582055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8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3657600"/>
            <a:ext cx="932815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6238" y="6218238"/>
            <a:ext cx="7680325" cy="2803525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E2EBB-9860-4D4C-AEDE-AF7FF229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89BD-C92F-4BD2-9A00-F390545B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438" y="974725"/>
            <a:ext cx="2332037" cy="877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974725"/>
            <a:ext cx="6843713" cy="877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7DCB-2B52-4E32-964F-C2DC6313D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55CD-680F-4EB6-8856-A166F6CDF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7051675"/>
            <a:ext cx="9326563" cy="217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4651375"/>
            <a:ext cx="9326563" cy="24003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FB24-FCFA-4B71-9172-876A548A8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3170238"/>
            <a:ext cx="4587875" cy="6583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3170238"/>
            <a:ext cx="4587875" cy="6583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5587-1666-4719-8C96-05026C62F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39738"/>
            <a:ext cx="987425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2455863"/>
            <a:ext cx="4848225" cy="1023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" y="3479800"/>
            <a:ext cx="4848225" cy="632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3713" y="2455863"/>
            <a:ext cx="4849812" cy="1023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3713" y="3479800"/>
            <a:ext cx="4849812" cy="632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474B-15F4-4429-A7B8-862C70E2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90FF-EEE2-4F92-BD18-301C7969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CA04-C833-4DD9-89A1-4A2013BA4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36563"/>
            <a:ext cx="3609975" cy="1858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25" y="436563"/>
            <a:ext cx="6134100" cy="9364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5" y="2295525"/>
            <a:ext cx="3609975" cy="750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E534B-D859-46C5-8E46-D839CA0BC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3" y="7680325"/>
            <a:ext cx="6583362" cy="908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1063" y="981075"/>
            <a:ext cx="6583362" cy="6583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063" y="8588375"/>
            <a:ext cx="6583362" cy="1287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148D-F5CE-4E2E-BFA9-A03AF21B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974725"/>
            <a:ext cx="9328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125401" tIns="62700" rIns="125401" bIns="62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3170238"/>
            <a:ext cx="932815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9998075"/>
            <a:ext cx="228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9998075"/>
            <a:ext cx="3473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9998075"/>
            <a:ext cx="228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Trebuchet MS" pitchFamily="34" charset="0"/>
              </a:defRPr>
            </a:lvl1pPr>
          </a:lstStyle>
          <a:p>
            <a:pPr>
              <a:defRPr/>
            </a:pPr>
            <a:fld id="{8F78C7BE-FB32-44CE-90AA-22B234C02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ctr" defTabSz="1254125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1254125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2pPr>
      <a:lvl3pPr algn="ctr" defTabSz="1254125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3pPr>
      <a:lvl4pPr algn="ctr" defTabSz="1254125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4pPr>
      <a:lvl5pPr algn="ctr" defTabSz="1254125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5pPr>
      <a:lvl6pPr marL="457200" algn="ctr" defTabSz="1254125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6pPr>
      <a:lvl7pPr marL="914400" algn="ctr" defTabSz="1254125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7pPr>
      <a:lvl8pPr marL="1371600" algn="ctr" defTabSz="1254125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8pPr>
      <a:lvl9pPr marL="1828800" algn="ctr" defTabSz="1254125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Trebuchet MS" charset="0"/>
          <a:ea typeface="Osaka" pitchFamily="-54" charset="-128"/>
        </a:defRPr>
      </a:lvl9pPr>
    </p:titleStyle>
    <p:bodyStyle>
      <a:lvl1pPr marL="469900" indent="-469900" algn="l" defTabSz="1254125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1019175" indent="-392113" algn="l" defTabSz="1254125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800">
          <a:solidFill>
            <a:schemeClr val="tx1"/>
          </a:solidFill>
          <a:latin typeface="+mn-lt"/>
          <a:ea typeface="+mn-ea"/>
        </a:defRPr>
      </a:lvl2pPr>
      <a:lvl3pPr marL="1566863" indent="-312738" algn="l" defTabSz="1254125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300">
          <a:solidFill>
            <a:schemeClr val="tx1"/>
          </a:solidFill>
          <a:latin typeface="+mn-lt"/>
          <a:ea typeface="+mn-ea"/>
        </a:defRPr>
      </a:lvl3pPr>
      <a:lvl4pPr marL="2193925" indent="-312738" algn="l" defTabSz="1254125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700">
          <a:solidFill>
            <a:schemeClr val="tx1"/>
          </a:solidFill>
          <a:latin typeface="+mn-lt"/>
          <a:ea typeface="+mn-ea"/>
        </a:defRPr>
      </a:lvl4pPr>
      <a:lvl5pPr marL="2820988" indent="-312738" algn="l" defTabSz="1254125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700">
          <a:solidFill>
            <a:schemeClr val="tx1"/>
          </a:solidFill>
          <a:latin typeface="+mn-lt"/>
          <a:ea typeface="+mn-ea"/>
        </a:defRPr>
      </a:lvl5pPr>
      <a:lvl6pPr marL="3278188" indent="-312738" algn="l" defTabSz="1254125" rtl="0" fontAlgn="base">
        <a:spcBef>
          <a:spcPct val="20000"/>
        </a:spcBef>
        <a:spcAft>
          <a:spcPct val="0"/>
        </a:spcAft>
        <a:buFont typeface="Times" charset="0"/>
        <a:buChar char="•"/>
        <a:defRPr sz="2700">
          <a:solidFill>
            <a:schemeClr val="tx1"/>
          </a:solidFill>
          <a:latin typeface="+mn-lt"/>
          <a:ea typeface="+mn-ea"/>
        </a:defRPr>
      </a:lvl6pPr>
      <a:lvl7pPr marL="3735388" indent="-312738" algn="l" defTabSz="1254125" rtl="0" fontAlgn="base">
        <a:spcBef>
          <a:spcPct val="20000"/>
        </a:spcBef>
        <a:spcAft>
          <a:spcPct val="0"/>
        </a:spcAft>
        <a:buFont typeface="Times" charset="0"/>
        <a:buChar char="•"/>
        <a:defRPr sz="2700">
          <a:solidFill>
            <a:schemeClr val="tx1"/>
          </a:solidFill>
          <a:latin typeface="+mn-lt"/>
          <a:ea typeface="+mn-ea"/>
        </a:defRPr>
      </a:lvl7pPr>
      <a:lvl8pPr marL="4192588" indent="-312738" algn="l" defTabSz="1254125" rtl="0" fontAlgn="base">
        <a:spcBef>
          <a:spcPct val="20000"/>
        </a:spcBef>
        <a:spcAft>
          <a:spcPct val="0"/>
        </a:spcAft>
        <a:buFont typeface="Times" charset="0"/>
        <a:buChar char="•"/>
        <a:defRPr sz="2700">
          <a:solidFill>
            <a:schemeClr val="tx1"/>
          </a:solidFill>
          <a:latin typeface="+mn-lt"/>
          <a:ea typeface="+mn-ea"/>
        </a:defRPr>
      </a:lvl8pPr>
      <a:lvl9pPr marL="4649788" indent="-312738" algn="l" defTabSz="1254125" rtl="0" fontAlgn="base">
        <a:spcBef>
          <a:spcPct val="20000"/>
        </a:spcBef>
        <a:spcAft>
          <a:spcPct val="0"/>
        </a:spcAft>
        <a:buFont typeface="Times" charset="0"/>
        <a:buChar char="•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citizendium.org/wiki/File:Coin-cartoon-1894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q=http://americanpoliticalbuttons.com/election-of-1892.html&amp;sa=U&amp;ei=RHZWU6OUHZCNyATn_YHwCg&amp;ved=0CDoQ9QEwBg&amp;usg=AFQjCNFq3F4_XK7LTUrd23c7OWGLEsmAew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gold.com/gildedopinion/oz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2803525"/>
            <a:ext cx="932815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“Who were the Populists and the Progressives…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218238"/>
            <a:ext cx="8991600" cy="28035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what became of them and their causes?”</a:t>
            </a:r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were they?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Farmers, Ranchers</a:t>
            </a:r>
          </a:p>
          <a:p>
            <a:r>
              <a:rPr lang="en-US" dirty="0" smtClean="0"/>
              <a:t>Live in Midwest, South &amp; West</a:t>
            </a:r>
          </a:p>
          <a:p>
            <a:r>
              <a:rPr lang="en-US" dirty="0" smtClean="0"/>
              <a:t>People who did not share in the wealth created by industrialism</a:t>
            </a:r>
          </a:p>
          <a:p>
            <a:r>
              <a:rPr lang="en-US" dirty="0" smtClean="0"/>
              <a:t>What does a Farmer do?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I. Agrarian Discontent</a:t>
            </a:r>
            <a:endParaRPr lang="en-US" b="0" smtClean="0">
              <a:latin typeface="Times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70238"/>
            <a:ext cx="9677400" cy="65833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 Economic Crises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technology, foreigners, RRs…DEBT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B. Price Parity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-Rail Road, Grain Elevators, Farm    	 Implements.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C. Bad weather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D. Political Responses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1. The Granges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2. The Alliances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3. Kansas Populists, 1890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Mary E. 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09728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0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Lease </a:t>
            </a:r>
            <a:r>
              <a:rPr lang="en-US" sz="3200" dirty="0" smtClean="0"/>
              <a:t>holds </a:t>
            </a:r>
            <a:r>
              <a:rPr lang="en-US" sz="3200" dirty="0"/>
              <a:t>a solid place in America’s radical history</a:t>
            </a:r>
            <a:r>
              <a:rPr lang="en-US" sz="3200" dirty="0" smtClean="0"/>
              <a:t>.  </a:t>
            </a:r>
            <a:r>
              <a:rPr lang="en-US" sz="3200" dirty="0"/>
              <a:t>She was affectionately dubbed the “People’s Joan of Arc,” the “female Old Hickory,” “Our Queen Mary,” </a:t>
            </a:r>
            <a:r>
              <a:rPr lang="en-US" sz="3200" dirty="0" smtClean="0"/>
              <a:t> The Kansas </a:t>
            </a:r>
            <a:r>
              <a:rPr lang="en-US" sz="3200" dirty="0" err="1" smtClean="0"/>
              <a:t>Tornado,”or</a:t>
            </a:r>
            <a:r>
              <a:rPr lang="en-US" sz="3200" dirty="0" smtClean="0"/>
              <a:t> </a:t>
            </a:r>
            <a:r>
              <a:rPr lang="en-US" sz="3200" dirty="0"/>
              <a:t>simply the “heroine” by agrarian, labor, and women’s rights supporters during the late-nineteenth </a:t>
            </a:r>
            <a:r>
              <a:rPr lang="en-US" sz="3200" dirty="0" smtClean="0"/>
              <a:t>century.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72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 descr="http://www.quotehd.com/imagequotes/authors11/tmb/mary-elizabeth-lease-writer-quote-kansas-had-better-stop-raising-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0972800" cy="69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9220" name="Picture 2" descr="http://www.constitutioncenter.org/timeline/flash/assets/asset_upload_file224_12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10972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0" y="0"/>
            <a:ext cx="1051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/>
              <a:t>The Populists did not like Immigrants….Humm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10244" name="Picture 2" descr="http://www.cnam.com/pastpresent/html/images/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019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teachergenius.teachtci.com/wp-content/files_mf/1280361976Picture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29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www.kawvalley.k12.ks.us/schools/rjh/marneyg/05_history-projects/05_mccune_italianfamil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http://hawaii.hawaii.edu/history/282olw1-5_files/image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488" y="457200"/>
            <a:ext cx="4252912" cy="102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74725"/>
            <a:ext cx="100584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II. The Omaha  Convention, 1892</a:t>
            </a:r>
            <a:endParaRPr lang="en-US" b="0" smtClean="0">
              <a:latin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latin typeface="Times" charset="0"/>
              </a:rPr>
              <a:t>	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Their Platform—What they wanted: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1. Direct election of senators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2. Primary reforms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3. Referendum/initiative/recall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4. Secret ballot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5. Nationalization: RR/utilities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6. Immigration restriction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7. 8-hour day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8. “FREE SILVER”-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Bimetalism</a:t>
            </a:r>
            <a:endParaRPr 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9. Presidential candidate: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Direct election of </a:t>
            </a:r>
            <a:r>
              <a:rPr lang="en-US" dirty="0" smtClean="0"/>
              <a:t>senators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Primary reforms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Referendum/initiative/recall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Secret ballot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Questions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and events contributed to the Populist Movement?</a:t>
            </a:r>
          </a:p>
          <a:p>
            <a:r>
              <a:rPr lang="en-US" dirty="0" smtClean="0"/>
              <a:t>Who were the Populists &amp; what was their Platform?</a:t>
            </a:r>
          </a:p>
          <a:p>
            <a:r>
              <a:rPr lang="en-US" dirty="0" smtClean="0"/>
              <a:t>What conditions contributed to the end of Populism?</a:t>
            </a:r>
          </a:p>
          <a:p>
            <a:r>
              <a:rPr lang="en-US" dirty="0" smtClean="0"/>
              <a:t>What is the Legacy of the Populist Movement?</a:t>
            </a:r>
          </a:p>
          <a:p>
            <a:endParaRPr lang="en-US" dirty="0" smtClean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5. Nationalization: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RR/utilities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Immigration restriction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7. 8-hour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“FREE SILVER”-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Bimetalism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14340" name="Picture 2" descr="http://en.citizendium.org/images/thumb/0/08/Coin-cartoon-1894.jpg/550px-Coin-cartoon-18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109728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248400" y="4572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/>
              <a:t>Monometalism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0" y="457200"/>
            <a:ext cx="518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/>
              <a:t>Bimetalism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FREE SILVER?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9. Presidential candidate: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8" name="Picture 4" descr="http://t0.gstatic.com/images?q=tbn:ANd9GcTVn9Uvl_vscyYySFACfPwSP7ex20gTNnHTZNPlA3Dbti3ylwKeN9Qh6g:americanpoliticalbuttons.com/election-of-1892/weaver-stud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10972800" cy="960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JAMES B. WEAVER--POPULIST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13316" name="Picture 4" descr="http://www.joneshistory.net/maps/DIVI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III. The Election of 1896</a:t>
            </a:r>
            <a:endParaRPr lang="en-US" b="0" smtClean="0">
              <a:latin typeface="Times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dirty="0" smtClean="0"/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 Republican: William McKinley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B. Democrat/Populist: William J.   	Bryan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D. The Vote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E. A Populist Tale</a:t>
            </a:r>
            <a:endParaRPr lang="en-US" b="1" dirty="0" smtClean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15364" name="Picture 2" descr="http://t1.gstatic.com/images?q=tbn:ANd9GcRw2a05iwod122BPSb-s9Zssbzb1BPL-b5YVR8iCBZ7Pzh91G_M4w:1.bp.blogspot.com/_BZFYe98kpkk/S7HI2LTtdWI/AAAAAAAAC08/fpdhw4A07y8/s1600/William%2BJennings%2BBr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5562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t2.gstatic.com/images?q=tbn:ANd9GcT1TdcIXdwg0mLX1jCjsgRz1KvVM2DSkOfsyHjH7vitOtdVEKLZYg:www.authentichistory.com/1865-1897/4-1896election/McKinley_Anti-Free_Silver_D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5410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t2.gstatic.com/images?q=tbn:ANd9GcRfHRGLb8QKAmidk2gA6mFHi6Z0x885W41z_ThfiY-9SI4-DssNUA:images.fineartamerica.com/images-medium-large/3-free-silver-cartoon-1896-gra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972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assignment—</a:t>
            </a:r>
            <a:r>
              <a:rPr lang="en-US" dirty="0" err="1" smtClean="0"/>
              <a:t>Zinn</a:t>
            </a:r>
            <a:r>
              <a:rPr lang="en-US" dirty="0" smtClean="0"/>
              <a:t> 175-180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What is Socialism?</a:t>
            </a:r>
          </a:p>
          <a:p>
            <a:r>
              <a:rPr lang="en-US" dirty="0"/>
              <a:t>2</a:t>
            </a:r>
            <a:r>
              <a:rPr lang="en-US" dirty="0" smtClean="0"/>
              <a:t>. What is Communism?</a:t>
            </a:r>
          </a:p>
          <a:p>
            <a:r>
              <a:rPr lang="en-US" dirty="0"/>
              <a:t>3</a:t>
            </a:r>
            <a:r>
              <a:rPr lang="en-US" dirty="0" smtClean="0"/>
              <a:t>. What is Anarchism?</a:t>
            </a:r>
          </a:p>
          <a:p>
            <a:r>
              <a:rPr lang="en-US" dirty="0" smtClean="0"/>
              <a:t>3. What is Capitalism</a:t>
            </a:r>
          </a:p>
          <a:p>
            <a:r>
              <a:rPr lang="en-US" dirty="0" smtClean="0"/>
              <a:t>4.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was the purpose of the Sherman Anti-trust Act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5. What is the significance of the Haymarket affair?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17412" name="Picture 4" descr="http://t1.gstatic.com/images?q=tbn:ANd9GcScfb_pNZZ-eckbzy7QbG53K5xWwJtu0r-gPQyQ92LUTAku7w_N:wps.ablongman.com/wps/media/objects/1483/1518969/DIVI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52650"/>
            <a:ext cx="102108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Bryan Lose?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Eastern Media, Industrialists and Bankers are afraid of Bryan:</a:t>
            </a:r>
          </a:p>
          <a:p>
            <a:pPr lvl="1"/>
            <a:r>
              <a:rPr lang="en-US" dirty="0" smtClean="0"/>
              <a:t>Media conspires to defeat Bryan</a:t>
            </a:r>
          </a:p>
          <a:p>
            <a:r>
              <a:rPr lang="en-US" dirty="0" smtClean="0"/>
              <a:t>Potential Political Reforms</a:t>
            </a:r>
          </a:p>
          <a:p>
            <a:r>
              <a:rPr lang="en-US" dirty="0" smtClean="0"/>
              <a:t>Potential Economic Reforms</a:t>
            </a:r>
          </a:p>
          <a:p>
            <a:r>
              <a:rPr lang="en-US" dirty="0" smtClean="0"/>
              <a:t>Overall Perception by the elite that the Democratic Party had become too radical.</a:t>
            </a:r>
          </a:p>
          <a:p>
            <a:r>
              <a:rPr lang="en-US" dirty="0" smtClean="0"/>
              <a:t>Limited urban support.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18436" name="Picture 2" descr="http://t0.gstatic.com/images?q=tbn:ANd9GcRmYREK_jNgULvilpAhraB66Z7uP1zkz2Lh62uWNB0KZ6CRWmRW:en.citizendium.org/images/thumb/0/04/CROWN-thorns-1896.JPG/375px-CROWN-thorns-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IV. The End of Populism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Gold discoveries</a:t>
            </a:r>
          </a:p>
          <a:p>
            <a:pPr lvl="1" eaLnBrk="1" hangingPunct="1"/>
            <a:r>
              <a:rPr lang="en-US" dirty="0" smtClean="0"/>
              <a:t>Alaska &amp; South America</a:t>
            </a:r>
          </a:p>
          <a:p>
            <a:pPr eaLnBrk="1" hangingPunct="1"/>
            <a:r>
              <a:rPr lang="en-US" dirty="0" smtClean="0"/>
              <a:t>Improvement in weather</a:t>
            </a:r>
          </a:p>
          <a:p>
            <a:pPr lvl="1" eaLnBrk="1" hangingPunct="1"/>
            <a:r>
              <a:rPr lang="en-US" dirty="0" smtClean="0"/>
              <a:t>Better harvests</a:t>
            </a:r>
          </a:p>
          <a:p>
            <a:pPr eaLnBrk="1" hangingPunct="1"/>
            <a:r>
              <a:rPr lang="en-US" dirty="0" smtClean="0"/>
              <a:t>Spanish-American War</a:t>
            </a:r>
          </a:p>
          <a:p>
            <a:pPr lvl="1" eaLnBrk="1" hangingPunct="1"/>
            <a:r>
              <a:rPr lang="en-US" dirty="0" smtClean="0"/>
              <a:t>distraction</a:t>
            </a:r>
          </a:p>
          <a:p>
            <a:pPr eaLnBrk="1" hangingPunct="1"/>
            <a:r>
              <a:rPr lang="en-US" dirty="0" smtClean="0"/>
              <a:t>Not inclusive Enough-only Rural</a:t>
            </a:r>
          </a:p>
          <a:p>
            <a:pPr lvl="1" eaLnBrk="1" hangingPunct="1"/>
            <a:r>
              <a:rPr lang="en-US" dirty="0" smtClean="0"/>
              <a:t>Rural vs. Urban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V. Legacy/ impact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Movement</a:t>
            </a:r>
          </a:p>
          <a:p>
            <a:pPr lvl="1" eaLnBrk="1" hangingPunct="1"/>
            <a:r>
              <a:rPr lang="en-US" dirty="0" smtClean="0"/>
              <a:t>? Can a 3</a:t>
            </a:r>
            <a:r>
              <a:rPr lang="en-US" baseline="30000" dirty="0" smtClean="0"/>
              <a:t>rd</a:t>
            </a:r>
            <a:r>
              <a:rPr lang="en-US" dirty="0" smtClean="0"/>
              <a:t> party win?</a:t>
            </a:r>
          </a:p>
          <a:p>
            <a:pPr eaLnBrk="1" hangingPunct="1"/>
            <a:r>
              <a:rPr lang="en-US" dirty="0" smtClean="0"/>
              <a:t>Paved the way for the Progressives (Platform of 1892)</a:t>
            </a:r>
          </a:p>
          <a:p>
            <a:pPr eaLnBrk="1" hangingPunct="1"/>
            <a:r>
              <a:rPr lang="en-US" dirty="0" smtClean="0"/>
              <a:t>Illustrates the flexibility of the American system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Notes.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 CHARACTER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www.usagold.com/gildedopinion/oz.html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a character chart for “The Wizard of OZ” which describes the meaning of at least eight characters/things from the wizard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Progressivism!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??-Identify and describe the four goals of Progressivism.</a:t>
            </a:r>
          </a:p>
          <a:p>
            <a:r>
              <a:rPr lang="en-US" dirty="0" smtClean="0"/>
              <a:t>P 306</a:t>
            </a:r>
          </a:p>
        </p:txBody>
      </p:sp>
      <p:sp>
        <p:nvSpPr>
          <p:cNvPr id="2560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6628" name="Picture 2" descr="http://t3.gstatic.com/images?q=tbn:ANd9GcRK88K0iiTbzg-_uNEEDLC3HSZ-Fdeb_ogqPd6qoxo8KowjC-JDBw:www.gwu.edu/~erpapers/teachinger/images/nara_childlabo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Anarchism: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Definition of </a:t>
            </a:r>
            <a:r>
              <a:rPr lang="en-US" dirty="0" smtClean="0"/>
              <a:t>ANARCHISM</a:t>
            </a:r>
            <a:endParaRPr lang="en-US" b="1" dirty="0"/>
          </a:p>
          <a:p>
            <a:r>
              <a:rPr lang="en-US" b="1" dirty="0"/>
              <a:t>:</a:t>
            </a:r>
            <a:r>
              <a:rPr lang="en-US" dirty="0"/>
              <a:t>  a political theory holding all forms of governmental authority to be unnecessary and undesirable and advocating a society based on voluntary cooperation and free association of individuals and groups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7652" name="Picture 2" descr="http://t0.gstatic.com/images?q=tbn:ANd9GcS8oO1iDN-GzLk0F5s_GH6loZnli1fsfjVwT6jhFK-lED0gmRc1:tloker.files.wordpress.com/2011/12/teddy-roosevelt-progress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8676" name="Picture 2" descr="http://t0.gstatic.com/images?q=tbn:ANd9GcTC_vwgPK_gjHWDrDVIPtT-ELr07pyc6FrvFcDTGwyjraOoi0MqAg:2.bp.blogspot.com/-MtzjZxdDZjs/ULgNfyrvPfI/AAAAAAAABW0/HVgFJ-tunaU/s1600/child-labor-coal-mi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0972800" cy="103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9700" name="Picture 2" descr="http://t0.gstatic.com/images?q=tbn:ANd9GcSoE-Sf9W7zK4WyHDq51pwps4Z9EVzchP66KQI7Bc6K-x0iA-YTbw:edu.glogster.com/media/4/26/89/50/2689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59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0724" name="Picture 2" descr="http://t1.gstatic.com/images?q=tbn:ANd9GcScSrz0484J5iUH20cHzS3Dq6KHxa5Eu64bVLyNxl4Zdb3P2VEbvw:www.nwhm.org/media/category/exhibits/progressiveera/tenem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1748" name="Picture 2" descr="http://t2.gstatic.com/images?q=tbn:ANd9GcS8BL7EjqzQ94H7t0OPDkNfvM2jxLhdbADKdJxxM10uELkyCII:yom11.files.wordpress.com/2011/02/ten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22325" y="304800"/>
            <a:ext cx="9328150" cy="1905000"/>
          </a:xfrm>
        </p:spPr>
        <p:txBody>
          <a:bodyPr/>
          <a:lstStyle/>
          <a:p>
            <a:r>
              <a:rPr lang="en-US" sz="4000" dirty="0" smtClean="0"/>
              <a:t>Summary—25 words</a:t>
            </a:r>
            <a:br>
              <a:rPr lang="en-US" sz="4000" dirty="0" smtClean="0"/>
            </a:br>
            <a:r>
              <a:rPr lang="en-US" sz="4000" dirty="0" smtClean="0"/>
              <a:t>p.306-----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1. protecting social welfare</a:t>
            </a:r>
          </a:p>
          <a:p>
            <a:r>
              <a:rPr lang="en-US" sz="4000" dirty="0" smtClean="0"/>
              <a:t>2. Promoting moral improvement</a:t>
            </a:r>
          </a:p>
          <a:p>
            <a:r>
              <a:rPr lang="en-US" sz="4000" dirty="0" smtClean="0"/>
              <a:t>3. creating economic reform</a:t>
            </a:r>
          </a:p>
          <a:p>
            <a:r>
              <a:rPr lang="en-US" sz="4000" dirty="0" smtClean="0"/>
              <a:t>4. fostering efficiency</a:t>
            </a:r>
          </a:p>
          <a:p>
            <a:r>
              <a:rPr lang="en-US" sz="4000" dirty="0" smtClean="0"/>
              <a:t>5. reforming local governments.</a:t>
            </a:r>
          </a:p>
          <a:p>
            <a:r>
              <a:rPr lang="en-US" sz="4000" dirty="0" smtClean="0"/>
              <a:t>6. reforming mayors</a:t>
            </a:r>
          </a:p>
          <a:p>
            <a:r>
              <a:rPr lang="en-US" sz="4000" dirty="0" smtClean="0"/>
              <a:t>7. reforming governors</a:t>
            </a:r>
          </a:p>
          <a:p>
            <a:r>
              <a:rPr lang="en-US" sz="4000" dirty="0" smtClean="0"/>
              <a:t>8. protecting working children</a:t>
            </a:r>
          </a:p>
          <a:p>
            <a:r>
              <a:rPr lang="en-US" sz="4000" dirty="0" smtClean="0"/>
              <a:t>9. effort to limit working hours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 reforming elections</a:t>
            </a:r>
          </a:p>
          <a:p>
            <a:r>
              <a:rPr lang="en-US" dirty="0"/>
              <a:t>11. photojournalism (311)</a:t>
            </a:r>
          </a:p>
          <a:p>
            <a:r>
              <a:rPr lang="en-US" dirty="0"/>
              <a:t>12.  direct election of senators</a:t>
            </a:r>
          </a:p>
          <a:p>
            <a:r>
              <a:rPr lang="en-US" dirty="0"/>
              <a:t>13. Lincoln Steffens (326</a:t>
            </a:r>
            <a:r>
              <a:rPr lang="en-US" dirty="0" smtClean="0"/>
              <a:t>)</a:t>
            </a:r>
          </a:p>
          <a:p>
            <a:r>
              <a:rPr lang="en-US" dirty="0" smtClean="0"/>
              <a:t>14. Ida Tarbell</a:t>
            </a:r>
          </a:p>
          <a:p>
            <a:r>
              <a:rPr lang="en-US" dirty="0" smtClean="0"/>
              <a:t>15. Upton Sinclair</a:t>
            </a:r>
            <a:endParaRPr lang="en-US" dirty="0"/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IV. Origins of Progressivism</a:t>
            </a:r>
            <a:endParaRPr lang="en-US" b="0" smtClean="0">
              <a:latin typeface="Time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 Populism Redone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*”A Progressive is simply a Populist who shaved his whiskers!”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B. Socialists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C. Muckrakers  p. 326-327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Identify the significance of: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1. Lincoln Steffens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2. Ida Tarbell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3. Upton Sinclair</a:t>
            </a:r>
            <a:endParaRPr 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Origins Continued..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Teddy Roosevelt</a:t>
            </a:r>
          </a:p>
          <a:p>
            <a:pPr lvl="1"/>
            <a:r>
              <a:rPr lang="en-US" smtClean="0"/>
              <a:t>Trust buster</a:t>
            </a:r>
          </a:p>
          <a:p>
            <a:pPr lvl="1"/>
            <a:r>
              <a:rPr lang="en-US" smtClean="0"/>
              <a:t>Father of conservationism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Roosevelt--Conservation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Forestry Service </a:t>
            </a:r>
          </a:p>
          <a:p>
            <a:pPr lvl="1"/>
            <a:r>
              <a:rPr lang="en-US" sz="3400" dirty="0" smtClean="0"/>
              <a:t>Gifford Pinchot is the first chief of this new agency.  </a:t>
            </a:r>
            <a:endParaRPr lang="en-US" sz="3400" dirty="0"/>
          </a:p>
          <a:p>
            <a:r>
              <a:rPr lang="en-US" sz="4000" dirty="0" smtClean="0"/>
              <a:t>Lands reserved for Public use and extraction </a:t>
            </a:r>
          </a:p>
          <a:p>
            <a:pPr lvl="1"/>
            <a:r>
              <a:rPr lang="en-US" sz="3400" dirty="0" smtClean="0"/>
              <a:t>huge irrigation projects  </a:t>
            </a:r>
          </a:p>
          <a:p>
            <a:r>
              <a:rPr lang="en-US" sz="4000" dirty="0" smtClean="0"/>
              <a:t>Forest reserves in the U.S. went from approximately 43-million acres to about 194-million acres! </a:t>
            </a:r>
          </a:p>
          <a:p>
            <a:endParaRPr lang="en-US" sz="4000" dirty="0" smtClean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799" cy="10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Roosevelt-Conservation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stablished five national park units: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Proclaimed a total of 18 national monuments:. </a:t>
            </a:r>
          </a:p>
          <a:p>
            <a:endParaRPr lang="en-US" dirty="0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Roosevelt-Trust Buster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aw himself as representative of all the people, including farmers, laborers, white collar workers, and businessmen.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*He sought to regulate, rather than dissolve, most trusts.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Aggressively used the Sherman Antitrust Act </a:t>
            </a:r>
            <a:r>
              <a:rPr lang="en-US" sz="4000" dirty="0"/>
              <a:t>.</a:t>
            </a:r>
            <a:endParaRPr lang="en-US" sz="4000" dirty="0" smtClean="0"/>
          </a:p>
          <a:p>
            <a:endParaRPr lang="en-US" dirty="0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 descr="Image result for great gatsby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 reform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Rail Roads</a:t>
            </a:r>
          </a:p>
          <a:p>
            <a:r>
              <a:rPr lang="en-US" sz="5400" dirty="0" smtClean="0"/>
              <a:t>Pure Food and Drug</a:t>
            </a:r>
          </a:p>
          <a:p>
            <a:r>
              <a:rPr lang="en-US" sz="5400" dirty="0" smtClean="0"/>
              <a:t>Conservation</a:t>
            </a:r>
          </a:p>
          <a:p>
            <a:r>
              <a:rPr lang="en-US" sz="5400" dirty="0" smtClean="0"/>
              <a:t>Labor Relations</a:t>
            </a:r>
          </a:p>
          <a:p>
            <a:r>
              <a:rPr lang="en-US" sz="5400" dirty="0" smtClean="0"/>
              <a:t>Corporations-Wall Street</a:t>
            </a:r>
          </a:p>
          <a:p>
            <a:r>
              <a:rPr lang="en-US" sz="5400" dirty="0" smtClean="0"/>
              <a:t>Banks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TR-the dark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</a:t>
            </a:r>
          </a:p>
          <a:p>
            <a:r>
              <a:rPr lang="en-US" dirty="0" smtClean="0"/>
              <a:t>Strong believer </a:t>
            </a:r>
            <a:r>
              <a:rPr lang="en-US" dirty="0"/>
              <a:t>in Anglo-Saxon </a:t>
            </a:r>
            <a:r>
              <a:rPr lang="en-US" dirty="0" smtClean="0"/>
              <a:t>superiority </a:t>
            </a:r>
          </a:p>
          <a:p>
            <a:r>
              <a:rPr lang="en-US" dirty="0" smtClean="0"/>
              <a:t>Did seek </a:t>
            </a:r>
            <a:r>
              <a:rPr lang="en-US" dirty="0"/>
              <a:t>advice from members of other </a:t>
            </a:r>
            <a:r>
              <a:rPr lang="en-US" dirty="0" smtClean="0"/>
              <a:t>races…..</a:t>
            </a:r>
          </a:p>
          <a:p>
            <a:pPr lvl="1"/>
            <a:r>
              <a:rPr lang="en-US" dirty="0" smtClean="0"/>
              <a:t>Booker T Washington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Identify:</a:t>
            </a:r>
          </a:p>
          <a:p>
            <a:pPr lvl="1"/>
            <a:r>
              <a:rPr lang="en-US" sz="5400" dirty="0" smtClean="0"/>
              <a:t>Temperance</a:t>
            </a:r>
          </a:p>
          <a:p>
            <a:pPr lvl="1"/>
            <a:r>
              <a:rPr lang="en-US" sz="5400" dirty="0"/>
              <a:t>P</a:t>
            </a:r>
            <a:r>
              <a:rPr lang="en-US" sz="5400" dirty="0" smtClean="0"/>
              <a:t>rohibition</a:t>
            </a:r>
          </a:p>
          <a:p>
            <a:pPr lvl="1"/>
            <a:r>
              <a:rPr lang="en-US" sz="5400" dirty="0" smtClean="0"/>
              <a:t>WCTU-Francis Willard, Carrie Nation.</a:t>
            </a:r>
          </a:p>
          <a:p>
            <a:pPr lvl="1"/>
            <a:r>
              <a:rPr lang="en-US" sz="5400" dirty="0" smtClean="0"/>
              <a:t>Functions and dysfunctions of Saloons.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describe the reasons and justifications for Temperance and Prohibition.</a:t>
            </a:r>
          </a:p>
          <a:p>
            <a:r>
              <a:rPr lang="en-US" dirty="0" smtClean="0"/>
              <a:t>Why did early efforts toward Prohibition fail (pre 1860)?</a:t>
            </a:r>
          </a:p>
          <a:p>
            <a:r>
              <a:rPr lang="en-US" dirty="0" smtClean="0"/>
              <a:t>Identify and describe the successes and failures of the WCTU and the Anti-Saloon League.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9900" lvl="0" indent="-469900">
              <a:spcBef>
                <a:spcPct val="20000"/>
              </a:spcBef>
            </a:pPr>
            <a:r>
              <a:rPr lang="en-US" sz="4400" b="0" dirty="0">
                <a:solidFill>
                  <a:srgbClr val="FFFF66"/>
                </a:solidFill>
                <a:cs typeface="+mn-cs"/>
              </a:rPr>
              <a:t>What </a:t>
            </a:r>
            <a:r>
              <a:rPr lang="en-US" sz="4400" b="0" dirty="0" smtClean="0">
                <a:solidFill>
                  <a:srgbClr val="FFFF66"/>
                </a:solidFill>
                <a:cs typeface="+mn-cs"/>
              </a:rPr>
              <a:t>factors/groups/events </a:t>
            </a:r>
            <a:r>
              <a:rPr lang="en-US" sz="4400" b="0" dirty="0">
                <a:solidFill>
                  <a:srgbClr val="FFFF66"/>
                </a:solidFill>
                <a:cs typeface="+mn-cs"/>
              </a:rPr>
              <a:t>ultimately led to the passage of the 18</a:t>
            </a:r>
            <a:r>
              <a:rPr lang="en-US" sz="4400" b="0" baseline="30000" dirty="0">
                <a:solidFill>
                  <a:srgbClr val="FFFF66"/>
                </a:solidFill>
                <a:cs typeface="+mn-cs"/>
              </a:rPr>
              <a:t>th</a:t>
            </a:r>
            <a:r>
              <a:rPr lang="en-US" sz="4400" b="0" dirty="0">
                <a:solidFill>
                  <a:srgbClr val="FFFF66"/>
                </a:solidFill>
                <a:cs typeface="+mn-cs"/>
              </a:rPr>
              <a:t> Amendment?</a:t>
            </a:r>
            <a:br>
              <a:rPr lang="en-US" sz="4400" b="0" dirty="0">
                <a:solidFill>
                  <a:srgbClr val="FFFF66"/>
                </a:solidFill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answer:</a:t>
            </a:r>
          </a:p>
          <a:p>
            <a:r>
              <a:rPr lang="en-US" dirty="0" smtClean="0"/>
              <a:t>Health and families</a:t>
            </a:r>
          </a:p>
          <a:p>
            <a:r>
              <a:rPr lang="en-US" dirty="0" smtClean="0"/>
              <a:t>WCTU </a:t>
            </a:r>
            <a:r>
              <a:rPr lang="en-US" dirty="0"/>
              <a:t>&amp; ANTI-SALOON </a:t>
            </a:r>
            <a:r>
              <a:rPr lang="en-US" dirty="0" smtClean="0"/>
              <a:t>LEAGUE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Widespread </a:t>
            </a:r>
            <a:r>
              <a:rPr lang="en-US" dirty="0"/>
              <a:t>support:</a:t>
            </a:r>
          </a:p>
          <a:p>
            <a:pPr lvl="2"/>
            <a:r>
              <a:rPr lang="en-US" dirty="0"/>
              <a:t>Rich and Poor, Liberal and </a:t>
            </a:r>
            <a:r>
              <a:rPr lang="en-US" dirty="0" smtClean="0"/>
              <a:t>Conservative, religious and free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FFFF66"/>
                </a:solidFill>
              </a:rPr>
              <a:t>What factors/groups/events ultimately led to the passage of the 18</a:t>
            </a:r>
            <a:r>
              <a:rPr lang="en-US" sz="4400" b="0" baseline="30000" dirty="0">
                <a:solidFill>
                  <a:srgbClr val="FFFF66"/>
                </a:solidFill>
              </a:rPr>
              <a:t>th</a:t>
            </a:r>
            <a:r>
              <a:rPr lang="en-US" sz="4400" b="0" dirty="0">
                <a:solidFill>
                  <a:srgbClr val="FFFF66"/>
                </a:solidFill>
              </a:rPr>
              <a:t> Amendment?</a:t>
            </a:r>
            <a:br>
              <a:rPr lang="en-US" sz="4400" b="0" dirty="0">
                <a:solidFill>
                  <a:srgbClr val="FFFF6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 I</a:t>
            </a:r>
          </a:p>
          <a:p>
            <a:pPr lvl="1"/>
            <a:r>
              <a:rPr lang="en-US" dirty="0" smtClean="0"/>
              <a:t>PROPAGANDA!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2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Paragraph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66"/>
                </a:solidFill>
              </a:rPr>
              <a:t>Identify and describe five factors/groups/events which </a:t>
            </a:r>
            <a:r>
              <a:rPr lang="en-US" sz="5400" dirty="0">
                <a:solidFill>
                  <a:srgbClr val="FFFF66"/>
                </a:solidFill>
              </a:rPr>
              <a:t>ultimately led to the passage of the 18</a:t>
            </a:r>
            <a:r>
              <a:rPr lang="en-US" sz="5400" baseline="30000" dirty="0">
                <a:solidFill>
                  <a:srgbClr val="FFFF66"/>
                </a:solidFill>
              </a:rPr>
              <a:t>th</a:t>
            </a:r>
            <a:r>
              <a:rPr lang="en-US" sz="5400" dirty="0">
                <a:solidFill>
                  <a:srgbClr val="FFFF66"/>
                </a:solidFill>
              </a:rPr>
              <a:t> Amendment?</a:t>
            </a:r>
            <a:br>
              <a:rPr lang="en-US" sz="5400" dirty="0">
                <a:solidFill>
                  <a:srgbClr val="FFFF66"/>
                </a:solidFill>
              </a:rPr>
            </a:b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8916" name="Picture 2" descr="http://t1.gstatic.com/images?q=tbn:ANd9GcTii_UTP49viF---vd-3SL8H_MZ7gWhteQBYAaqs3npV6NbLC_bTw:digitalvaults.org/images/assets/000/010/232/10232_dt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09728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9940" name="Picture 2" descr="http://t1.gstatic.com/images?q=tbn:ANd9GcT6LsfbXxNG2zAKSUFBYhgHYt6PhX6aZvD33qCZCueBynjJKgFgCA:www.historytunes.com/images/synopsis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40964" name="Picture 2" descr="http://t1.gstatic.com/images?q=tbn:ANd9GcScPFOnEtpBVCWiOqPIPqKwSDzqfcLiDqYq1ESE-5_rw0WEz_S3:www.pbs.org/now/shows/250/images/meat-packing-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41988" name="Picture 2" descr="http://t3.gstatic.com/images?q=tbn:ANd9GcS0Dps5QPkMySV5StE2cfVSQ4mWHbkRARmQOLYmdeoevPP8KQFmQg:thelitworks.files.wordpress.com/2012/01/cattle-yard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43012" name="Picture 2" descr="http://t0.gstatic.com/images?q=tbn:ANd9GcTEkMyLbRU49ROwsSJ12TdJYmw6Uwin1xQk23wScSzqRN9qpRutyA:upload.wikimedia.org/wikipedia/commons/e/e3/DaviesPenofH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0972800" cy="103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44036" name="Picture 2" descr="http://t0.gstatic.com/images?q=tbn:ANd9GcRaN98yg3AtqITUNi8OWL1z7lh_HHzvk4vTRFH-xT-okN2VNzGRQw:www.sweetwoodilstudies.com/uploads/3/3/4/8/3348677/472602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09728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10363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V. Overview:  Elements of Progressivism</a:t>
            </a:r>
            <a:endParaRPr lang="en-US" b="0" dirty="0" smtClean="0">
              <a:latin typeface="Times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438400"/>
            <a:ext cx="9328150" cy="731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latin typeface="Times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 Democracy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1. Direct Primary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2. Initiative, Referendum, and Recall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3. Direct Election of Senators</a:t>
            </a: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B. Efficiency/Professionalization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1. In Business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2. In Government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C. Regulation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D. Social Justice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1. Child Labor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2. Working Hours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3. Prohibition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4. Women’s Rights</a:t>
            </a:r>
            <a:endParaRPr 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 Democracy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1. Direct Primary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2. Initiative, Referendum,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	and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Recall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3. Direct Election of Senators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and PROFESSIONALIZATION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B. Efficiency/Professionalization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1. In Business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2. In Government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4100" name="Picture 2" descr="http://faculty.weber.edu/kmackay/0601_030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Regulation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 Social Justice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1. Child Labor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2. Working Hours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3. Prohibition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4. Women’s Rights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0180" name="Picture 2" descr="http://t0.gstatic.com/images?q=tbn:ANd9GcRqsXCrj7R1wC1RcKngN-HiUvKEs2TWt-4PQ0yeudeUPv3QlwnfQA:www.history.com/images/topic/content/anti-prohibition-but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1204" name="Picture 2" descr="http://t3.gstatic.com/images?q=tbn:ANd9GcR0FmRgBFHOtMrrMuNlGoW6fW_RDNHa7SSJnVAkEG1kGO2q8uVX:www.ediblegeography.com/wp-content/uploads/2010/08/Lips-that-touch-liqu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2228" name="Picture 2" descr="http://t1.gstatic.com/images?q=tbn:ANd9GcS4lUI11cmPo23czOhHFHJdbpmZHdnL3Rr_FpyPx0gqvyRRmvQUfg:upload.wikimedia.org/wikipedia/commons/thumb/d/d5/5_Prohibition_Disposal(9).jpg/220px-5_Prohibition_Disposal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http://t0.gstatic.com/images?q=tbn:ANd9GcRk21Ydq6PaGi09_kTVSgHL8PtRUuL-EVyTsg6hBo2R70smUJ69zw:waystoquit.org/wp-content/uploads/2012/07/Carrie-Nation-270x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867400"/>
            <a:ext cx="5486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t0.gstatic.com/images?q=tbn:ANd9GcRCHnlhbYPumiWiyKaqWCnJ8u90J5Hh1QsrQ_SKUXLnyEkP4SJxJw:graphics8.nytimes.com/images/2012/01/29/books/review/SUB-22-Roberts/SUB-22-Roberts-article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5562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8" descr="http://t1.gstatic.com/images?q=tbn:ANd9GcScvpmiOdZw-I8trZzdUaZgZ_jS1kzQnv82--SIt3dgJg3Hyyby:cannabisculture.com/v2/files/images/5024-MedP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548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32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3252" name="Picture 2" descr="http://t0.gstatic.com/images?q=tbn:ANd9GcSnt4SXHsoUvqV3Wmcz9Hk7LUxerH3Nl6tv9l1_o3vOqpXfOcq-zQ:df7ok8j6on3a4.cloudfront.net/images/blipthumbs/PH-H-Prohibition-480i60_48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4276" name="Picture 2" descr="http://t2.gstatic.com/images?q=tbn:ANd9GcQg2Z3aYXzTfdutbp-vPQqxOZ51o5IPtOPJYNfFiorMlyVOb7TZ:www.findingdulcinea.com/docroot/dulcinea/fd_images/news/on-this-day/July-August-08/On-this-Day--19th-Amendment-Gives-Women-Right-to-Vote/news/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52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5300" name="Picture 2" descr="http://t2.gstatic.com/images?q=tbn:ANd9GcTZN4tnMa5OdQoiXdJTwwRclIlPDFhzktNWtCFjBNGKBbWC_y2NbA:25.media.tumblr.com/tumblr_m9djg3U4TW1qm2byg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6324" name="Picture 2" descr="http://t0.gstatic.com/images?q=tbn:ANd9GcQxEiwPOFER-qtlrCYrcdZSvmrWzpwiCsUsjuGl0fvdQfqMtLsS:sites.bergen.org/ourstory/resources/Suffrage/motherv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1074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124" name="Picture 2" descr="http://images.fineartamerica.com/images-medium-large/0008644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 descr="http://i.imgur.com/5XCgM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9728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73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7348" name="Picture 2" descr="http://t3.gstatic.com/images?q=tbn:ANd9GcQdnA04jxS5O9T_gt-USKkkrv5mqnChCERgeMY5y2Cgnbb3ESq36w:www.studyzone.org/testprep/ss5/b/H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8372" name="Picture 2" descr="http://t0.gstatic.com/images?q=tbn:ANd9GcQ1zj01vR5Rl1L9apjStkdefi307IDsbmAmMzmba-0tbjeETc2Xuw:blogs.ubc.ca/gianlucacamerin/files/2012/09/Unicef-Campaign-against-child-labour-300x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93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59396" name="Picture 2" descr="http://t1.gstatic.com/images?q=tbn:ANd9GcSISmGE1DlGhTagnZTCELWJk1SPmDZ7MXEXxP5HtpRum7X5lpIA:www.dol.gov/ilab/images/if_20080612a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57150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t0.gstatic.com/images?q=tbn:ANd9GcTiMGCuJzytpQ3kmo0zu86q-HsAUUySS7MSie0XdQM1NcpegYt_:www1.american.edu/ted/images4/fanik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75" y="533400"/>
            <a:ext cx="8235950" cy="98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VI. Long-term Impact</a:t>
            </a:r>
            <a:endParaRPr lang="en-US" b="0" dirty="0" smtClean="0">
              <a:latin typeface="Times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*Increased the middle class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*Improved electoral democracy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*women’s rights/suffrage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*Prohibition.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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*labor reform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  *Poor record on race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*immigration reform: Red Scare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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VI. Long-term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Impact..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respects, the progressive movement temporarily saved American Capitalism/Democracy!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Significant reforms, however will not occur until “The New Deal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1933-1940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Progressivism &amp; “the Dawn of Mass Culture</a:t>
            </a:r>
            <a:r>
              <a:rPr lang="en-US" smtClean="0"/>
              <a:t>” </a:t>
            </a:r>
            <a:r>
              <a:rPr lang="en-US" sz="4000" smtClean="0"/>
              <a:t>Activity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1. turn to page 292</a:t>
            </a:r>
          </a:p>
          <a:p>
            <a:r>
              <a:rPr lang="en-US" sz="3600" smtClean="0"/>
              <a:t>2. you will work on your own.</a:t>
            </a:r>
          </a:p>
          <a:p>
            <a:r>
              <a:rPr lang="en-US" sz="3600" smtClean="0"/>
              <a:t>3. read and create a poem or rap over the section you are assigned.</a:t>
            </a:r>
          </a:p>
          <a:p>
            <a:r>
              <a:rPr lang="en-US" sz="3600" smtClean="0"/>
              <a:t>4. The poem or rap should represent the most important aspects of your section.</a:t>
            </a:r>
          </a:p>
          <a:p>
            <a:r>
              <a:rPr lang="en-US" sz="3600" smtClean="0"/>
              <a:t>5. The poem or rap should be 12 lines.</a:t>
            </a:r>
          </a:p>
          <a:p>
            <a:r>
              <a:rPr lang="en-US" sz="3600" smtClean="0"/>
              <a:t>6. complete assignment in your notebook.</a:t>
            </a:r>
          </a:p>
          <a:p>
            <a:r>
              <a:rPr lang="en-US" sz="3600" smtClean="0"/>
              <a:t>7.  In 20 minutes each student will present!!....GO!!</a:t>
            </a:r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3492" name="Content Placeholder 8"/>
          <p:cNvSpPr>
            <a:spLocks noGrp="1"/>
          </p:cNvSpPr>
          <p:nvPr>
            <p:ph idx="4294967295"/>
          </p:nvPr>
        </p:nvSpPr>
        <p:spPr>
          <a:xfrm>
            <a:off x="0" y="0"/>
            <a:ext cx="9328150" cy="9753600"/>
          </a:xfrm>
        </p:spPr>
        <p:txBody>
          <a:bodyPr/>
          <a:lstStyle/>
          <a:p>
            <a:r>
              <a:rPr lang="en-US" sz="3200" smtClean="0"/>
              <a:t>Ashley:  Amusement Parks. 293</a:t>
            </a:r>
          </a:p>
          <a:p>
            <a:r>
              <a:rPr lang="en-US" sz="3200" smtClean="0"/>
              <a:t>Nicole: Bicycling 293</a:t>
            </a:r>
          </a:p>
          <a:p>
            <a:r>
              <a:rPr lang="en-US" sz="3200" smtClean="0"/>
              <a:t>Trace:  Tennis 293</a:t>
            </a:r>
          </a:p>
          <a:p>
            <a:r>
              <a:rPr lang="en-US" sz="3200" smtClean="0"/>
              <a:t>Mr. B:  Spectator Sports  294</a:t>
            </a:r>
          </a:p>
          <a:p>
            <a:r>
              <a:rPr lang="en-US" sz="3200" smtClean="0"/>
              <a:t>Alec:  Baseball 294</a:t>
            </a:r>
          </a:p>
          <a:p>
            <a:r>
              <a:rPr lang="en-US" sz="3200" smtClean="0"/>
              <a:t>Steven:  Mass Circulation Newspapers.  294</a:t>
            </a:r>
          </a:p>
          <a:p>
            <a:r>
              <a:rPr lang="en-US" sz="3200" smtClean="0"/>
              <a:t>Jason:  Promoting the Fine Arts.  295</a:t>
            </a:r>
          </a:p>
          <a:p>
            <a:r>
              <a:rPr lang="en-US" sz="3200" smtClean="0"/>
              <a:t>Taylor: Popular Fiction.  296</a:t>
            </a:r>
          </a:p>
          <a:p>
            <a:r>
              <a:rPr lang="en-US" sz="3200" smtClean="0"/>
              <a:t>Wyatt  C:  Vaudeville Theater &amp; The Circus.  298</a:t>
            </a:r>
          </a:p>
          <a:p>
            <a:r>
              <a:rPr lang="en-US" sz="3200" smtClean="0"/>
              <a:t>Lindsey:  The silver screen &amp; Ragtime music.  299</a:t>
            </a:r>
          </a:p>
          <a:p>
            <a:r>
              <a:rPr lang="en-US" sz="3200" smtClean="0"/>
              <a:t>Chantel:  Urban Shoping, Department Store &amp; The chain store.  296</a:t>
            </a:r>
          </a:p>
          <a:p>
            <a:r>
              <a:rPr lang="en-US" sz="3200" smtClean="0"/>
              <a:t>Shantel: Advertizing, Catalogs and RFD. 297</a:t>
            </a:r>
          </a:p>
          <a:p>
            <a:r>
              <a:rPr lang="en-US" sz="3200" smtClean="0"/>
              <a:t>Dean:  One American’s Story. 292</a:t>
            </a:r>
          </a:p>
          <a:p>
            <a:r>
              <a:rPr lang="en-US" sz="3200" smtClean="0"/>
              <a:t>Wyatt L:  Data File. 299</a:t>
            </a:r>
          </a:p>
          <a:p>
            <a:r>
              <a:rPr lang="en-US" sz="3200" smtClean="0"/>
              <a:t>Sean:  Also, Mass Circulation Newspapers. 294</a:t>
            </a:r>
          </a:p>
          <a:p>
            <a:r>
              <a:rPr lang="en-US" sz="3200" smtClean="0"/>
              <a:t>Tanner:  Also, Advertizing &amp; Now &amp; Then. 297</a:t>
            </a:r>
          </a:p>
          <a:p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GO!!!!!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clock is ticking!!</a:t>
            </a:r>
          </a:p>
          <a:p>
            <a:endParaRPr lang="en-US" smtClean="0"/>
          </a:p>
        </p:txBody>
      </p:sp>
      <p:sp>
        <p:nvSpPr>
          <p:cNvPr id="645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54125">
              <a:defRPr/>
            </a:pPr>
            <a:endParaRPr lang="en-US">
              <a:latin typeface="+mn-lt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Populists, Progressives, </a:t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their Impact on the </a:t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Modern United States—Overview:</a:t>
            </a:r>
            <a:endParaRPr lang="en-US" b="0" dirty="0" smtClean="0">
              <a:latin typeface="Times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9906000" cy="65833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I. Agrarian Discontent</a:t>
            </a:r>
          </a:p>
          <a:p>
            <a:pPr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II. The Omaha Convention, 1892</a:t>
            </a:r>
          </a:p>
          <a:p>
            <a:pPr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III. The Election of 1896</a:t>
            </a:r>
          </a:p>
          <a:p>
            <a:pPr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IV. Origins of Progressivism</a:t>
            </a:r>
          </a:p>
          <a:p>
            <a:pPr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V. Elements of Progressivism</a:t>
            </a:r>
          </a:p>
          <a:p>
            <a:pPr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VI. Long-term Impact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Wonderful Wednesday!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Current Event/finish poem-rap!</a:t>
            </a:r>
          </a:p>
          <a:p>
            <a:r>
              <a:rPr lang="en-US" smtClean="0"/>
              <a:t>2. present poem/ rap</a:t>
            </a:r>
          </a:p>
          <a:p>
            <a:r>
              <a:rPr lang="en-US" smtClean="0"/>
              <a:t>3. Allegory Presentations</a:t>
            </a:r>
          </a:p>
          <a:p>
            <a:r>
              <a:rPr lang="en-US" smtClean="0"/>
              <a:t>3. Progressive notes</a:t>
            </a:r>
          </a:p>
          <a:p>
            <a:r>
              <a:rPr lang="en-US" smtClean="0"/>
              <a:t>4. Video</a:t>
            </a:r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Open notes quiz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1. What is Socialism?</a:t>
            </a:r>
          </a:p>
          <a:p>
            <a:pPr>
              <a:defRPr/>
            </a:pPr>
            <a:r>
              <a:rPr lang="en-US" sz="3600" dirty="0" smtClean="0"/>
              <a:t>2. Why are the following important to the Progressive Movement?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a. Lincoln Steffens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b. Ida Tarbell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c. Upton Sinclair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d. Teddy Roosevelt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3. Identify the 4 elements of the Progressive Movement.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List the legacies of the </a:t>
            </a: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Populist Movement.</a:t>
            </a: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2225" lvl="1" indent="-742950" eaLnBrk="1" hangingPunct="1">
              <a:buFontTx/>
              <a:buAutoNum type="arabicPeriod" startAt="4"/>
              <a:defRPr/>
            </a:pPr>
            <a:endParaRPr lang="en-US" sz="3000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 1 quiz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What is the difference:  Populism vs. Progressivism</a:t>
            </a:r>
          </a:p>
          <a:p>
            <a:r>
              <a:rPr lang="en-US" smtClean="0"/>
              <a:t>What is a muckraker</a:t>
            </a:r>
          </a:p>
          <a:p>
            <a:pPr>
              <a:buFont typeface="Times" charset="0"/>
              <a:buNone/>
            </a:pPr>
            <a:r>
              <a:rPr lang="en-US" smtClean="0"/>
              <a:t>	Identify 3 muckrakers and why they are famous</a:t>
            </a:r>
          </a:p>
          <a:p>
            <a:r>
              <a:rPr lang="en-US" smtClean="0"/>
              <a:t>What is socialism</a:t>
            </a:r>
          </a:p>
          <a:p>
            <a:r>
              <a:rPr lang="en-US" smtClean="0"/>
              <a:t>Identify the four elements of Progressivism</a:t>
            </a:r>
          </a:p>
          <a:p>
            <a:r>
              <a:rPr lang="en-US" smtClean="0"/>
              <a:t>Why is Teddy Roosevelt significant</a:t>
            </a:r>
          </a:p>
        </p:txBody>
      </p:sp>
      <p:sp>
        <p:nvSpPr>
          <p:cNvPr id="6758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smtClean="0"/>
              <a:t>When you finish open notes quiz:</a:t>
            </a:r>
          </a:p>
          <a:p>
            <a:r>
              <a:rPr lang="en-US" sz="3200" smtClean="0"/>
              <a:t>1. read  ch. 10. section 1.  do questions2  &amp; 4 on page 345.</a:t>
            </a:r>
          </a:p>
        </p:txBody>
      </p:sp>
      <p:sp>
        <p:nvSpPr>
          <p:cNvPr id="6758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75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"/>
      </a:majorFont>
      <a:minorFont>
        <a:latin typeface="Trebuchet M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5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54" charset="-128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X:Templates:Presentations:Designs:Crumple</Template>
  <TotalTime>11587</TotalTime>
  <Words>1204</Words>
  <Application>Microsoft Office PowerPoint</Application>
  <PresentationFormat>Custom</PresentationFormat>
  <Paragraphs>289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Crumple</vt:lpstr>
      <vt:lpstr>“Who were the Populists and the Progressives…</vt:lpstr>
      <vt:lpstr>Study Questions</vt:lpstr>
      <vt:lpstr>Text assignment—Zinn 175-180</vt:lpstr>
      <vt:lpstr>Anarchism:</vt:lpstr>
      <vt:lpstr>PowerPoint Presentation</vt:lpstr>
      <vt:lpstr>PowerPoint Presentation</vt:lpstr>
      <vt:lpstr>PowerPoint Presentation</vt:lpstr>
      <vt:lpstr>PowerPoint Presentation</vt:lpstr>
      <vt:lpstr>Populists, Progressives,  and their Impact on the  Modern United States—Overview:</vt:lpstr>
      <vt:lpstr>Who were they?</vt:lpstr>
      <vt:lpstr>I. Agrarian Discontent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The Omaha  Convention, 1892</vt:lpstr>
      <vt:lpstr>Platform:</vt:lpstr>
      <vt:lpstr>Platform</vt:lpstr>
      <vt:lpstr>Platform</vt:lpstr>
      <vt:lpstr>Platform</vt:lpstr>
      <vt:lpstr>PowerPoint Presentation</vt:lpstr>
      <vt:lpstr>PowerPoint Presentation</vt:lpstr>
      <vt:lpstr>Platform</vt:lpstr>
      <vt:lpstr>PowerPoint Presentation</vt:lpstr>
      <vt:lpstr>PowerPoint Presentation</vt:lpstr>
      <vt:lpstr>III. The Election of 1896</vt:lpstr>
      <vt:lpstr>PowerPoint Presentation</vt:lpstr>
      <vt:lpstr>PowerPoint Presentation</vt:lpstr>
      <vt:lpstr>PowerPoint Presentation</vt:lpstr>
      <vt:lpstr>PowerPoint Presentation</vt:lpstr>
      <vt:lpstr>Why Did Bryan Lose?</vt:lpstr>
      <vt:lpstr>PowerPoint Presentation</vt:lpstr>
      <vt:lpstr>IV. The End of Populism</vt:lpstr>
      <vt:lpstr>V. Legacy/ impact</vt:lpstr>
      <vt:lpstr>Quiz tomorrow</vt:lpstr>
      <vt:lpstr>WIZARD OF OZ CHARACTER CHART</vt:lpstr>
      <vt:lpstr>Progressivism!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Summary—25 words p.306-----</vt:lpstr>
      <vt:lpstr>PowerPoint Presentation</vt:lpstr>
      <vt:lpstr>IV. Origins of Progressivism</vt:lpstr>
      <vt:lpstr>Origins Continued..</vt:lpstr>
      <vt:lpstr>Roosevelt--Conservation</vt:lpstr>
      <vt:lpstr>Roosevelt-Conservation</vt:lpstr>
      <vt:lpstr>Roosevelt-Trust Buster</vt:lpstr>
      <vt:lpstr>PowerPoint Presentation</vt:lpstr>
      <vt:lpstr>TR reform legislation</vt:lpstr>
      <vt:lpstr>TR-the dark side</vt:lpstr>
      <vt:lpstr>PowerPoint Presentation</vt:lpstr>
      <vt:lpstr>Evolution of Prohibition</vt:lpstr>
      <vt:lpstr>Prohibition…</vt:lpstr>
      <vt:lpstr>What factors/groups/events ultimately led to the passage of the 18th Amendment? </vt:lpstr>
      <vt:lpstr>What factors/groups/events ultimately led to the passage of the 18th Amendment? </vt:lpstr>
      <vt:lpstr>Three Paragraph essay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Overview:  Elements of Progressivism</vt:lpstr>
      <vt:lpstr>DEMOCRACY!!</vt:lpstr>
      <vt:lpstr>EFFICIENCY and PROFESSIONALIZATION</vt:lpstr>
      <vt:lpstr>REGULATION</vt:lpstr>
      <vt:lpstr>SOCIAL JUSTICE!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VI. Long-term Impact</vt:lpstr>
      <vt:lpstr>VI. Long-term Impact..</vt:lpstr>
      <vt:lpstr>Progressivism &amp; “the Dawn of Mass Culture” Activity</vt:lpstr>
      <vt:lpstr>PowerPoint Presentation</vt:lpstr>
      <vt:lpstr>GO!!!!!</vt:lpstr>
      <vt:lpstr>Wonderful Wednesday!</vt:lpstr>
      <vt:lpstr>Open notes quiz </vt:lpstr>
      <vt:lpstr>PowerPoint Presentation</vt:lpstr>
      <vt:lpstr>Period 1 quiz</vt:lpstr>
      <vt:lpstr>PowerPoint Presentation</vt:lpstr>
    </vt:vector>
  </TitlesOfParts>
  <Company>_x0010_退̶돀_x0004_怐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“Who were the Populists and the Progressives…</dc:title>
  <dc:creator>Redinger</dc:creator>
  <cp:lastModifiedBy>Information Systems Center</cp:lastModifiedBy>
  <cp:revision>112</cp:revision>
  <cp:lastPrinted>2017-02-14T21:10:40Z</cp:lastPrinted>
  <dcterms:created xsi:type="dcterms:W3CDTF">2005-06-20T03:13:52Z</dcterms:created>
  <dcterms:modified xsi:type="dcterms:W3CDTF">2017-02-15T13:40:01Z</dcterms:modified>
</cp:coreProperties>
</file>